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92900" cy="98679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 snapToObjects="1" showGuides="1">
      <p:cViewPr varScale="1">
        <p:scale>
          <a:sx n="117" d="100"/>
          <a:sy n="117" d="100"/>
        </p:scale>
        <p:origin x="21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4B36-0518-45A1-8A4C-4FB8789ED034}" type="datetimeFigureOut">
              <a:rPr lang="tr-TR" smtClean="0"/>
              <a:pPr/>
              <a:t>11.03.2019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1752-A682-4606-8CBF-A7E2A09BCF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227517" y="134634"/>
            <a:ext cx="8592955" cy="378042"/>
          </a:xfrm>
        </p:spPr>
        <p:txBody>
          <a:bodyPr>
            <a:noAutofit/>
          </a:bodyPr>
          <a:lstStyle/>
          <a:p>
            <a:r>
              <a:rPr lang="tr-TR" sz="1400" b="1" dirty="0" smtClean="0"/>
              <a:t>KONJENİTAL ADRENAL HİPERPLAZİ (KAH) AKIŞ ŞEMASI</a:t>
            </a:r>
            <a:endParaRPr lang="tr-TR" sz="1400" b="1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1265633" y="512676"/>
            <a:ext cx="6114679" cy="5308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 smtClean="0">
              <a:solidFill>
                <a:schemeClr val="tx1"/>
              </a:solidFill>
            </a:endParaRPr>
          </a:p>
          <a:p>
            <a:pPr algn="ctr"/>
            <a:r>
              <a:rPr lang="tr-TR" sz="1200" b="1" dirty="0" smtClean="0">
                <a:solidFill>
                  <a:schemeClr val="tx1"/>
                </a:solidFill>
              </a:rPr>
              <a:t>KAN ÖRNEĞİ</a:t>
            </a:r>
          </a:p>
          <a:p>
            <a:pPr algn="ctr"/>
            <a:r>
              <a:rPr lang="tr-TR" sz="1100" dirty="0" smtClean="0">
                <a:solidFill>
                  <a:schemeClr val="tx1"/>
                </a:solidFill>
              </a:rPr>
              <a:t>TÜM TERM BEBEKLER İLE ≥32 HAFTA VE ≥1500 gr PREMATÜRE BEBEKLER</a:t>
            </a:r>
          </a:p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400091" y="1322766"/>
            <a:ext cx="1980221" cy="3240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UYGUN KAN ÖRNEĞİ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1259632" y="1889829"/>
            <a:ext cx="1844588" cy="3510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KAN ÖRNEĞİ TEKRARI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2" name="11 Yuvarlatılmış Dikdörtgen"/>
          <p:cNvSpPr/>
          <p:nvPr/>
        </p:nvSpPr>
        <p:spPr>
          <a:xfrm>
            <a:off x="4968044" y="1889829"/>
            <a:ext cx="2844316" cy="3510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TARAMA LABORATUVARINDA</a:t>
            </a:r>
          </a:p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 17OHP BİRİNCİ BASAMAK ANALİZ</a:t>
            </a:r>
            <a:endParaRPr lang="tr-TR" sz="1200" dirty="0">
              <a:solidFill>
                <a:schemeClr val="tx1"/>
              </a:solidFill>
            </a:endParaRPr>
          </a:p>
        </p:txBody>
      </p:sp>
      <p:cxnSp>
        <p:nvCxnSpPr>
          <p:cNvPr id="48" name="47 Düz Ok Bağlayıcısı"/>
          <p:cNvCxnSpPr>
            <a:stCxn id="43" idx="2"/>
            <a:endCxn id="68" idx="0"/>
          </p:cNvCxnSpPr>
          <p:nvPr/>
        </p:nvCxnSpPr>
        <p:spPr>
          <a:xfrm flipH="1">
            <a:off x="6390202" y="3104964"/>
            <a:ext cx="1" cy="288032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>
            <a:stCxn id="11" idx="3"/>
            <a:endCxn id="12" idx="1"/>
          </p:cNvCxnSpPr>
          <p:nvPr/>
        </p:nvCxnSpPr>
        <p:spPr>
          <a:xfrm>
            <a:off x="3104220" y="2065349"/>
            <a:ext cx="18638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Yuvarlatılmış Dikdörtgen"/>
          <p:cNvSpPr/>
          <p:nvPr/>
        </p:nvSpPr>
        <p:spPr>
          <a:xfrm>
            <a:off x="4247965" y="2636912"/>
            <a:ext cx="4284475" cy="4680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cs typeface="Times New Roman"/>
              </a:rPr>
              <a:t> </a:t>
            </a:r>
            <a:r>
              <a:rPr lang="tr-TR" sz="1200" dirty="0">
                <a:solidFill>
                  <a:schemeClr val="tx1"/>
                </a:solidFill>
                <a:cs typeface="Times New Roman"/>
              </a:rPr>
              <a:t> ≥ 36 hafta ve ≥ 2500 gr bebekler ≥ 10 </a:t>
            </a:r>
            <a:r>
              <a:rPr lang="tr-TR" sz="1200" dirty="0" err="1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dirty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  <a:cs typeface="Times New Roman"/>
              </a:rPr>
              <a:t>32-35 hafta ve 1500-2499 gr prematüre bebekler ≥ 15 </a:t>
            </a:r>
            <a:r>
              <a:rPr lang="tr-TR" sz="1200" dirty="0" err="1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dirty="0">
                <a:solidFill>
                  <a:schemeClr val="tx1"/>
                </a:solidFill>
                <a:cs typeface="Times New Roman"/>
              </a:rPr>
              <a:t>/ml  </a:t>
            </a:r>
          </a:p>
        </p:txBody>
      </p:sp>
      <p:sp>
        <p:nvSpPr>
          <p:cNvPr id="51" name="50 Yuvarlatılmış Dikdörtgen"/>
          <p:cNvSpPr/>
          <p:nvPr/>
        </p:nvSpPr>
        <p:spPr>
          <a:xfrm>
            <a:off x="1637674" y="3509837"/>
            <a:ext cx="954106" cy="3872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NORMAL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63" name="62 Yuvarlatılmış Dikdörtgen"/>
          <p:cNvSpPr/>
          <p:nvPr/>
        </p:nvSpPr>
        <p:spPr>
          <a:xfrm>
            <a:off x="4896036" y="4509120"/>
            <a:ext cx="2988332" cy="162018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b="1" dirty="0" smtClean="0">
              <a:solidFill>
                <a:schemeClr val="tx1"/>
              </a:solidFill>
              <a:cs typeface="Times New Roman"/>
            </a:endParaRP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32-35 hafta ve 1500-2499 gr prematüre bebekler: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17OHP ≥ 8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F </a:t>
            </a:r>
            <a:r>
              <a:rPr lang="tr-TR" sz="1200" b="1" dirty="0">
                <a:solidFill>
                  <a:schemeClr val="tx1"/>
                </a:solidFill>
              </a:rPr>
              <a:t>≤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50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21S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1,5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AS ≥ 4,5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11S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21S+17-OHP/F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</a:t>
            </a:r>
          </a:p>
          <a:p>
            <a:pPr algn="ctr"/>
            <a:endParaRPr lang="tr-TR" sz="1600" dirty="0" smtClean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68" name="67 Yuvarlatılmış Dikdörtgen"/>
          <p:cNvSpPr/>
          <p:nvPr/>
        </p:nvSpPr>
        <p:spPr>
          <a:xfrm flipH="1">
            <a:off x="4932040" y="3392996"/>
            <a:ext cx="2916324" cy="3242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AYNI ÖRNEKTEN İKİNCİ BASAMAK ANALİZ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81" name="80 Yuvarlatılmış Dikdörtgen"/>
          <p:cNvSpPr/>
          <p:nvPr/>
        </p:nvSpPr>
        <p:spPr>
          <a:xfrm rot="10800000" flipV="1">
            <a:off x="467544" y="4635133"/>
            <a:ext cx="936104" cy="629903"/>
          </a:xfrm>
          <a:prstGeom prst="roundRect">
            <a:avLst>
              <a:gd name="adj" fmla="val 226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Analiz Sonucu NORMAL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92" name="91 Yuvarlatılmış Dikdörtgen"/>
          <p:cNvSpPr/>
          <p:nvPr/>
        </p:nvSpPr>
        <p:spPr>
          <a:xfrm rot="10800000" flipV="1">
            <a:off x="1619673" y="4635132"/>
            <a:ext cx="2628292" cy="131414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 smtClean="0">
              <a:solidFill>
                <a:schemeClr val="tx1"/>
              </a:solidFill>
              <a:cs typeface="Times New Roman"/>
            </a:endParaRPr>
          </a:p>
          <a:p>
            <a:pPr algn="ctr"/>
            <a:endParaRPr lang="tr-TR" sz="1600" dirty="0" smtClean="0">
              <a:solidFill>
                <a:schemeClr val="tx1"/>
              </a:solidFill>
              <a:cs typeface="Times New Roman"/>
            </a:endParaRPr>
          </a:p>
          <a:p>
            <a:pPr algn="ctr"/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Term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 bebekler: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17OHP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1,5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F </a:t>
            </a:r>
            <a:r>
              <a:rPr lang="tr-TR" sz="1200" b="1" dirty="0" smtClean="0">
                <a:solidFill>
                  <a:schemeClr val="tx1"/>
                </a:solidFill>
              </a:rPr>
              <a:t>≤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50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21S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1,5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AS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4,5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11S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15 </a:t>
            </a:r>
            <a:r>
              <a:rPr lang="tr-TR" sz="1200" b="1" dirty="0" err="1" smtClean="0">
                <a:solidFill>
                  <a:schemeClr val="tx1"/>
                </a:solidFill>
                <a:cs typeface="Times New Roman"/>
              </a:rPr>
              <a:t>ng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/mL</a:t>
            </a:r>
          </a:p>
          <a:p>
            <a:pPr algn="ctr"/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21S+17-OHP/F </a:t>
            </a:r>
            <a:r>
              <a:rPr lang="tr-TR" sz="1200" b="1" dirty="0">
                <a:solidFill>
                  <a:schemeClr val="tx1"/>
                </a:solidFill>
                <a:cs typeface="Times New Roman"/>
              </a:rPr>
              <a:t>≥ </a:t>
            </a:r>
            <a:r>
              <a:rPr lang="tr-TR" sz="1200" b="1" dirty="0" smtClean="0">
                <a:solidFill>
                  <a:schemeClr val="tx1"/>
                </a:solidFill>
                <a:cs typeface="Times New Roman"/>
              </a:rPr>
              <a:t>1</a:t>
            </a:r>
          </a:p>
          <a:p>
            <a:pPr algn="ctr"/>
            <a:endParaRPr lang="tr-TR" sz="1600" dirty="0" smtClean="0">
              <a:solidFill>
                <a:schemeClr val="tx1"/>
              </a:solidFill>
              <a:cs typeface="Times New Roman"/>
            </a:endParaRPr>
          </a:p>
          <a:p>
            <a:pPr algn="ctr"/>
            <a:endParaRPr lang="tr-TR" sz="16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169" name="168 Yuvarlatılmış Dikdörtgen"/>
          <p:cNvSpPr/>
          <p:nvPr/>
        </p:nvSpPr>
        <p:spPr>
          <a:xfrm>
            <a:off x="467544" y="2636912"/>
            <a:ext cx="3288365" cy="5848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cs typeface="Times New Roman"/>
              </a:rPr>
              <a:t> </a:t>
            </a:r>
            <a:r>
              <a:rPr lang="tr-TR" sz="1200" dirty="0">
                <a:solidFill>
                  <a:schemeClr val="tx1"/>
                </a:solidFill>
                <a:cs typeface="Times New Roman"/>
              </a:rPr>
              <a:t> ≥ 36 hafta ve ≥ 2500 gr </a:t>
            </a:r>
            <a:r>
              <a:rPr lang="tr-TR" sz="1200" dirty="0">
                <a:solidFill>
                  <a:schemeClr val="tx1"/>
                </a:solidFill>
              </a:rPr>
              <a:t>bebekler &lt; 10 </a:t>
            </a:r>
            <a:r>
              <a:rPr lang="tr-TR" sz="1200" dirty="0" err="1">
                <a:solidFill>
                  <a:schemeClr val="tx1"/>
                </a:solidFill>
              </a:rPr>
              <a:t>ng</a:t>
            </a:r>
            <a:r>
              <a:rPr lang="tr-TR" sz="1200" dirty="0">
                <a:solidFill>
                  <a:schemeClr val="tx1"/>
                </a:solidFill>
              </a:rPr>
              <a:t>/ml</a:t>
            </a:r>
          </a:p>
          <a:p>
            <a:pPr algn="ctr"/>
            <a:r>
              <a:rPr lang="tr-TR" sz="1200" dirty="0">
                <a:solidFill>
                  <a:schemeClr val="tx1"/>
                </a:solidFill>
              </a:rPr>
              <a:t>32-35 hafta ve 1500-2499 gr prematüre bebekler &lt; 15ng/ml  </a:t>
            </a:r>
          </a:p>
        </p:txBody>
      </p:sp>
      <p:sp>
        <p:nvSpPr>
          <p:cNvPr id="179" name="178 Yuvarlatılmış Dikdörtgen"/>
          <p:cNvSpPr/>
          <p:nvPr/>
        </p:nvSpPr>
        <p:spPr>
          <a:xfrm>
            <a:off x="3179845" y="6282317"/>
            <a:ext cx="2976331" cy="3510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PEDİATRİK ENDOKRİNOLOJİ KLİNİĞİNE SEVK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85" name="184 Yuvarlatılmış Dikdörtgen"/>
          <p:cNvSpPr/>
          <p:nvPr/>
        </p:nvSpPr>
        <p:spPr>
          <a:xfrm>
            <a:off x="1265633" y="1304764"/>
            <a:ext cx="1838587" cy="3510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</a:rPr>
              <a:t>UYGUNSUZ KAN ÖRNEĞİ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31" name="30 Metin kutusu"/>
          <p:cNvSpPr txBox="1"/>
          <p:nvPr/>
        </p:nvSpPr>
        <p:spPr>
          <a:xfrm>
            <a:off x="0" y="5903893"/>
            <a:ext cx="2010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dirty="0" smtClean="0"/>
              <a:t>17OHP: 17-</a:t>
            </a:r>
            <a:r>
              <a:rPr lang="tr-TR" sz="1100" dirty="0" err="1" smtClean="0"/>
              <a:t>Hidroksiprogesteron</a:t>
            </a:r>
            <a:endParaRPr lang="tr-TR" sz="1100" dirty="0" smtClean="0"/>
          </a:p>
          <a:p>
            <a:r>
              <a:rPr lang="tr-TR" sz="1100" dirty="0" smtClean="0"/>
              <a:t>F: </a:t>
            </a:r>
            <a:r>
              <a:rPr lang="tr-TR" sz="1100" dirty="0" err="1" smtClean="0">
                <a:cs typeface="Times New Roman"/>
              </a:rPr>
              <a:t>Kortizol</a:t>
            </a:r>
            <a:r>
              <a:rPr lang="tr-TR" sz="1100" dirty="0" smtClean="0">
                <a:cs typeface="Times New Roman"/>
              </a:rPr>
              <a:t> </a:t>
            </a:r>
            <a:endParaRPr lang="tr-TR" sz="1100" dirty="0" smtClean="0"/>
          </a:p>
          <a:p>
            <a:r>
              <a:rPr lang="tr-TR" sz="1100" dirty="0" smtClean="0"/>
              <a:t>21S: </a:t>
            </a:r>
            <a:r>
              <a:rPr lang="tr-TR" sz="1100" dirty="0" smtClean="0">
                <a:cs typeface="Times New Roman"/>
              </a:rPr>
              <a:t>21-</a:t>
            </a:r>
            <a:r>
              <a:rPr lang="tr-TR" sz="1100" dirty="0" err="1" smtClean="0">
                <a:cs typeface="Times New Roman"/>
              </a:rPr>
              <a:t>Deoksikortizol</a:t>
            </a:r>
            <a:r>
              <a:rPr lang="tr-TR" sz="1100" dirty="0" smtClean="0">
                <a:cs typeface="Times New Roman"/>
              </a:rPr>
              <a:t> </a:t>
            </a:r>
          </a:p>
          <a:p>
            <a:r>
              <a:rPr lang="tr-TR" sz="1100" dirty="0" smtClean="0">
                <a:cs typeface="Times New Roman"/>
              </a:rPr>
              <a:t>11S: 11-</a:t>
            </a:r>
            <a:r>
              <a:rPr lang="tr-TR" sz="1100" dirty="0" err="1" smtClean="0">
                <a:cs typeface="Times New Roman"/>
              </a:rPr>
              <a:t>Deoksikortizol</a:t>
            </a:r>
            <a:r>
              <a:rPr lang="tr-TR" sz="1100" dirty="0" smtClean="0">
                <a:cs typeface="Times New Roman"/>
              </a:rPr>
              <a:t> </a:t>
            </a:r>
          </a:p>
          <a:p>
            <a:r>
              <a:rPr lang="tr-TR" sz="1100" dirty="0" smtClean="0">
                <a:cs typeface="Times New Roman"/>
              </a:rPr>
              <a:t>AS: </a:t>
            </a:r>
            <a:r>
              <a:rPr lang="tr-TR" sz="1100" dirty="0" err="1" smtClean="0">
                <a:cs typeface="Times New Roman"/>
              </a:rPr>
              <a:t>Androstenedion</a:t>
            </a:r>
            <a:r>
              <a:rPr lang="tr-TR" sz="1100" dirty="0" smtClean="0">
                <a:cs typeface="Times New Roman"/>
              </a:rPr>
              <a:t> </a:t>
            </a:r>
            <a:endParaRPr lang="tr-TR" sz="1100" dirty="0"/>
          </a:p>
        </p:txBody>
      </p:sp>
      <p:cxnSp>
        <p:nvCxnSpPr>
          <p:cNvPr id="54" name="53 Düz Ok Bağlayıcısı"/>
          <p:cNvCxnSpPr>
            <a:stCxn id="68" idx="2"/>
            <a:endCxn id="63" idx="0"/>
          </p:cNvCxnSpPr>
          <p:nvPr/>
        </p:nvCxnSpPr>
        <p:spPr>
          <a:xfrm>
            <a:off x="6390202" y="3717202"/>
            <a:ext cx="0" cy="791918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Şekil"/>
          <p:cNvCxnSpPr>
            <a:stCxn id="63" idx="2"/>
            <a:endCxn id="179" idx="3"/>
          </p:cNvCxnSpPr>
          <p:nvPr/>
        </p:nvCxnSpPr>
        <p:spPr>
          <a:xfrm rot="5400000">
            <a:off x="6108921" y="6176555"/>
            <a:ext cx="328537" cy="234026"/>
          </a:xfrm>
          <a:prstGeom prst="bentConnector2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Şekil"/>
          <p:cNvCxnSpPr>
            <a:stCxn id="92" idx="2"/>
            <a:endCxn id="179" idx="1"/>
          </p:cNvCxnSpPr>
          <p:nvPr/>
        </p:nvCxnSpPr>
        <p:spPr>
          <a:xfrm rot="16200000" flipH="1">
            <a:off x="2802553" y="6080545"/>
            <a:ext cx="508558" cy="246026"/>
          </a:xfrm>
          <a:prstGeom prst="bentConnector2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Dirsek Bağlayıcısı"/>
          <p:cNvCxnSpPr>
            <a:stCxn id="12" idx="2"/>
            <a:endCxn id="169" idx="0"/>
          </p:cNvCxnSpPr>
          <p:nvPr/>
        </p:nvCxnSpPr>
        <p:spPr>
          <a:xfrm rot="5400000">
            <a:off x="4052943" y="299653"/>
            <a:ext cx="396044" cy="4278475"/>
          </a:xfrm>
          <a:prstGeom prst="bentConnector3">
            <a:avLst>
              <a:gd name="adj1" fmla="val 50000"/>
            </a:avLst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Düz Ok Bağlayıcısı"/>
          <p:cNvCxnSpPr>
            <a:stCxn id="12" idx="2"/>
            <a:endCxn id="43" idx="0"/>
          </p:cNvCxnSpPr>
          <p:nvPr/>
        </p:nvCxnSpPr>
        <p:spPr>
          <a:xfrm>
            <a:off x="6390202" y="2240868"/>
            <a:ext cx="1" cy="396044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Düz Ok Bağlayıcısı"/>
          <p:cNvCxnSpPr>
            <a:stCxn id="10" idx="2"/>
            <a:endCxn id="12" idx="0"/>
          </p:cNvCxnSpPr>
          <p:nvPr/>
        </p:nvCxnSpPr>
        <p:spPr>
          <a:xfrm>
            <a:off x="6390202" y="1646802"/>
            <a:ext cx="0" cy="243027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Düz Ok Bağlayıcısı"/>
          <p:cNvCxnSpPr>
            <a:endCxn id="10" idx="0"/>
          </p:cNvCxnSpPr>
          <p:nvPr/>
        </p:nvCxnSpPr>
        <p:spPr>
          <a:xfrm>
            <a:off x="6390202" y="1043518"/>
            <a:ext cx="0" cy="279248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Dirsek Bağlayıcısı"/>
          <p:cNvCxnSpPr>
            <a:stCxn id="68" idx="2"/>
            <a:endCxn id="92" idx="0"/>
          </p:cNvCxnSpPr>
          <p:nvPr/>
        </p:nvCxnSpPr>
        <p:spPr>
          <a:xfrm rot="5400000">
            <a:off x="4203046" y="2447976"/>
            <a:ext cx="917930" cy="3456383"/>
          </a:xfrm>
          <a:prstGeom prst="bentConnector3">
            <a:avLst>
              <a:gd name="adj1" fmla="val 50000"/>
            </a:avLst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Düz Ok Bağlayıcısı"/>
          <p:cNvCxnSpPr>
            <a:endCxn id="185" idx="0"/>
          </p:cNvCxnSpPr>
          <p:nvPr/>
        </p:nvCxnSpPr>
        <p:spPr>
          <a:xfrm>
            <a:off x="2184927" y="1043518"/>
            <a:ext cx="0" cy="261246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Düz Ok Bağlayıcısı"/>
          <p:cNvCxnSpPr>
            <a:stCxn id="185" idx="2"/>
            <a:endCxn id="11" idx="0"/>
          </p:cNvCxnSpPr>
          <p:nvPr/>
        </p:nvCxnSpPr>
        <p:spPr>
          <a:xfrm flipH="1">
            <a:off x="2181926" y="1655803"/>
            <a:ext cx="3001" cy="234026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Düz Ok Bağlayıcısı"/>
          <p:cNvCxnSpPr>
            <a:stCxn id="169" idx="2"/>
            <a:endCxn id="51" idx="0"/>
          </p:cNvCxnSpPr>
          <p:nvPr/>
        </p:nvCxnSpPr>
        <p:spPr>
          <a:xfrm>
            <a:off x="2111727" y="3221806"/>
            <a:ext cx="3000" cy="288031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Dirsek Bağlayıcısı"/>
          <p:cNvCxnSpPr>
            <a:stCxn id="68" idx="2"/>
            <a:endCxn id="81" idx="0"/>
          </p:cNvCxnSpPr>
          <p:nvPr/>
        </p:nvCxnSpPr>
        <p:spPr>
          <a:xfrm rot="5400000">
            <a:off x="3203934" y="1448864"/>
            <a:ext cx="917931" cy="5454606"/>
          </a:xfrm>
          <a:prstGeom prst="bentConnector3">
            <a:avLst>
              <a:gd name="adj1" fmla="val 50000"/>
            </a:avLst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167</Words>
  <Application>Microsoft Office PowerPoint</Application>
  <PresentationFormat>Ekran Gösterisi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KONJENİTAL ADRENAL HİPERPLAZİ (KAH) AKIŞ ŞEMASI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Akış Şeması 6a (AŞ6a) Fenilketonüri Sonuç Değerlendirme</dc:title>
  <dc:creator>basak.tezel</dc:creator>
  <cp:lastModifiedBy>Windows Kullanıcısı</cp:lastModifiedBy>
  <cp:revision>80</cp:revision>
  <dcterms:created xsi:type="dcterms:W3CDTF">2015-03-26T08:37:57Z</dcterms:created>
  <dcterms:modified xsi:type="dcterms:W3CDTF">2019-03-11T10:42:25Z</dcterms:modified>
</cp:coreProperties>
</file>