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6" r:id="rId3"/>
    <p:sldId id="320" r:id="rId4"/>
    <p:sldId id="323" r:id="rId5"/>
    <p:sldId id="324" r:id="rId6"/>
    <p:sldId id="325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26" r:id="rId18"/>
    <p:sldId id="327" r:id="rId19"/>
    <p:sldId id="316" r:id="rId20"/>
    <p:sldId id="317" r:id="rId21"/>
    <p:sldId id="303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660"/>
  </p:normalViewPr>
  <p:slideViewPr>
    <p:cSldViewPr>
      <p:cViewPr varScale="1">
        <p:scale>
          <a:sx n="118" d="100"/>
          <a:sy n="118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461CD-16B0-4BEC-8790-623618BF9916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B421-F858-4453-9FAB-68699CC65B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321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8479-ED92-4732-A82D-521D73D41706}" type="datetimeFigureOut">
              <a:rPr lang="tr-TR" smtClean="0"/>
              <a:pPr/>
              <a:t>12.11.2018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21673-A770-4760-9B14-E2CC284F0A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16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1673-A770-4760-9B14-E2CC284F0A1A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44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1673-A770-4760-9B14-E2CC284F0A1A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44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1673-A770-4760-9B14-E2CC284F0A1A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44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1673-A770-4760-9B14-E2CC284F0A1A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44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1673-A770-4760-9B14-E2CC284F0A1A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44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1673-A770-4760-9B14-E2CC284F0A1A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44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1673-A770-4760-9B14-E2CC284F0A1A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76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21673-A770-4760-9B14-E2CC284F0A1A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78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BA3-9BEC-4DB3-B794-5D5F3D401D22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pic>
        <p:nvPicPr>
          <p:cNvPr id="7" name="Resim 6" descr="C:\Users\kezban.maden\Desktop\HSGM-LOGO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23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4D64-5EBF-436C-B50D-2D568EE45AB5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04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3753-703F-47B8-9B00-1769E7791EDF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08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6B38-232D-4FC7-8AD9-D38EC8434BD3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56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2A5A-D968-4CF3-A7DE-845F7F16AE4E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9AF2-3726-4614-A9E5-92B795A676AB}" type="datetime1">
              <a:rPr lang="tr-TR" smtClean="0"/>
              <a:t>12.11.2018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91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3874-DAC6-4547-BAA8-ECC9FF595EDC}" type="datetime1">
              <a:rPr lang="tr-TR" smtClean="0"/>
              <a:t>12.11.2018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8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0596-DC24-497C-A3B0-C44F39F2A8FF}" type="datetime1">
              <a:rPr lang="tr-TR" smtClean="0"/>
              <a:t>12.11.2018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16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4749-14DB-48FD-BE7E-506EE8CDABC3}" type="datetime1">
              <a:rPr lang="tr-TR" smtClean="0"/>
              <a:t>12.11.2018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EEB8-93F6-4582-AE33-8F6ECDB16F0D}" type="datetime1">
              <a:rPr lang="tr-TR" smtClean="0"/>
              <a:t>12.11.2018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3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AB49-1BC5-4F63-8205-F43E4D879BB0}" type="datetime1">
              <a:rPr lang="tr-TR" smtClean="0"/>
              <a:t>12.11.2018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17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4414-48B5-470F-99A2-6E4DA55C0951}" type="datetime1">
              <a:rPr lang="tr-TR" smtClean="0"/>
              <a:t>12.11.2018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BA9D-9DAD-4732-B445-863DE650A69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9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899592" y="3573016"/>
            <a:ext cx="7344816" cy="194421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EVLİLİK ÖNCESİ HEMOGLOBİNOPATİ </a:t>
            </a:r>
            <a:r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TARAMA </a:t>
            </a:r>
            <a:r>
              <a:rPr kumimoji="0" lang="tr-T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PROGRAMI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042559" y="476672"/>
            <a:ext cx="5058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T.C. SAĞLIK BAKANLIĞI</a:t>
            </a:r>
          </a:p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HALK SAĞLIĞI GENEL MÜDÜRLÜĞÜ</a:t>
            </a:r>
          </a:p>
          <a:p>
            <a:pPr algn="ctr"/>
            <a:r>
              <a:rPr lang="tr-T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ÇOCUK VE ERGEN SAĞLIĞI DAİRE BAŞKANLIĞI</a:t>
            </a:r>
            <a:endParaRPr lang="tr-T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245628" y="6165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2018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1944216" cy="1584176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0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2782" y="404664"/>
            <a:ext cx="6718435" cy="864095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 Tipleri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59"/>
            <a:ext cx="5184576" cy="5256585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tr-TR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1.TALASEMİ MİNÖR  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tr-TR" sz="6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(TALASEMİ TAŞIYICILIĞI)</a:t>
            </a:r>
            <a:endParaRPr lang="tr-TR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bireyler, tamamen </a:t>
            </a:r>
            <a:r>
              <a:rPr lang="tr-TR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sağlıklıdır</a:t>
            </a: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</a:t>
            </a:r>
            <a:r>
              <a:rPr lang="tr-TR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iki ebeveyn de </a:t>
            </a:r>
            <a:r>
              <a:rPr lang="tr-TR" sz="7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</a:t>
            </a:r>
            <a:r>
              <a:rPr lang="tr-TR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taşıyıcı ise, çocuklarına aktardıkları </a:t>
            </a:r>
            <a:r>
              <a:rPr lang="tr-TR" sz="7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</a:t>
            </a:r>
            <a:r>
              <a:rPr lang="tr-TR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 ile </a:t>
            </a:r>
            <a:r>
              <a:rPr lang="tr-TR" sz="7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</a:t>
            </a:r>
            <a:r>
              <a:rPr lang="tr-TR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hastalığına neden </a:t>
            </a:r>
            <a:r>
              <a:rPr lang="tr-TR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olabilirler</a:t>
            </a: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 </a:t>
            </a:r>
            <a:r>
              <a:rPr lang="tr-TR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taşıyıcılarına T</a:t>
            </a:r>
            <a:r>
              <a:rPr lang="tr-TR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alasemi Minör denir </a:t>
            </a: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bireyler tamamen sağlıklıdır ve </a:t>
            </a:r>
            <a:r>
              <a:rPr lang="tr-TR" sz="7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hafif derecede anemi </a:t>
            </a:r>
            <a:r>
              <a:rPr lang="tr-TR" sz="7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dışında herhangi bir bulgu </a:t>
            </a:r>
            <a:r>
              <a:rPr lang="tr-TR" sz="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yoktur</a:t>
            </a:r>
            <a:endParaRPr lang="tr-TR" sz="7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 T</a:t>
            </a:r>
            <a:r>
              <a:rPr lang="tr-TR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alasemi </a:t>
            </a:r>
            <a:r>
              <a:rPr lang="tr-T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taşıyıcıları, yanlış </a:t>
            </a:r>
            <a:r>
              <a:rPr lang="tr-TR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teşhisle </a:t>
            </a:r>
            <a:r>
              <a:rPr lang="tr-TR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demir eksikliği anemisi zannedilip yıllarca buna yönelik tedavi </a:t>
            </a:r>
            <a:r>
              <a:rPr lang="tr-TR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edilirler </a:t>
            </a:r>
            <a:endParaRPr lang="tr-TR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meliha.babayigit\Desktop\understanding-hemophilia-how-you-can-help-your-hemophiliac-child_0c6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44159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3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4779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meliha.babayigit\Desktop\major-ve-minor-talasemi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" y="1187249"/>
            <a:ext cx="6791977" cy="399373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47919" y="5177135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Majörlü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çocuk doğduktan sonra bile, her gebelikte % 25 olasılıkla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Majörlü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riski devam eder. Böylece Talasemili bir çocuğa sahip olan bir ailenin ikinci çocuğu da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 Majörlü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olabilir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nvan 5"/>
          <p:cNvSpPr>
            <a:spLocks noGrp="1"/>
          </p:cNvSpPr>
          <p:nvPr>
            <p:ph type="ctrTitle"/>
          </p:nvPr>
        </p:nvSpPr>
        <p:spPr>
          <a:xfrm>
            <a:off x="1195164" y="332655"/>
            <a:ext cx="6791978" cy="720081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 Taşıyıcılığı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75085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Talasemi’nin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Tipleri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kdörtgen 5"/>
          <p:cNvSpPr/>
          <p:nvPr/>
        </p:nvSpPr>
        <p:spPr>
          <a:xfrm>
            <a:off x="251520" y="1196752"/>
            <a:ext cx="4680520" cy="51125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.TALASEMİ 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İNTERMEDİA </a:t>
            </a:r>
            <a:endParaRPr lang="tr-T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Hastalık belirtileri genellikle ileri yaşlarda başlayan, kan gereksinimleri daha az olan hastalığın hafif formudur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Kan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nakline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ihtiyaçları genelde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olmaz 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Klinik Talasemi </a:t>
            </a:r>
            <a:r>
              <a:rPr lang="tr-TR" sz="2200" dirty="0" err="1">
                <a:latin typeface="Times New Roman" pitchFamily="18" charset="0"/>
                <a:cs typeface="Times New Roman" pitchFamily="18" charset="0"/>
              </a:rPr>
              <a:t>Major’a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göre daha hafif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seyreder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Hastalık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belirtileri 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2-4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yaşlarında ortaya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çıkar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b="1" dirty="0" err="1">
                <a:latin typeface="Times New Roman" pitchFamily="18" charset="0"/>
                <a:cs typeface="Times New Roman" pitchFamily="18" charset="0"/>
              </a:rPr>
              <a:t>Hepatomegali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(karaciğer büyümesi)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200" b="1" dirty="0" err="1">
                <a:latin typeface="Times New Roman" pitchFamily="18" charset="0"/>
                <a:cs typeface="Times New Roman" pitchFamily="18" charset="0"/>
              </a:rPr>
              <a:t>splenomegali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Dalak Büyümesi)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görülebilir</a:t>
            </a:r>
          </a:p>
        </p:txBody>
      </p:sp>
      <p:pic>
        <p:nvPicPr>
          <p:cNvPr id="2050" name="Picture 2" descr="C:\Users\meliha.babayigit\Desktop\Arteria1-300817-850x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756379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1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tr-T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Talasemi’nin</a:t>
            </a:r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Tipleri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96752"/>
            <a:ext cx="8353962" cy="5256584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TALASEMİ MAJÖR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Akdeniz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anemisi olarak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bilinir.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ağır seyreden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şeklidir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 ve babanın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ikisinin </a:t>
            </a:r>
            <a:r>
              <a:rPr lang="tr-T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taşıyıcı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evliliklerden doğan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çocuklar doğduklarında normal görünüme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sahiptirler</a:t>
            </a:r>
          </a:p>
          <a:p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aydan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sonra hastalığın klasik belirti ve bulguları görülmeye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başlar</a:t>
            </a:r>
          </a:p>
          <a:p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Gelişme geriliği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vardır.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Halsizlik,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solukluk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iştahsızlık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beslenme güçlüğü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görülür.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Mongoloid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yüz görünümü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vardır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Hepatomegali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(karaciğer büyümesi) ve </a:t>
            </a:r>
            <a:r>
              <a:rPr 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splenomegali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Dalak Büyümesi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önemli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bulgulardır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Kemik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iliğinde aşırı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doku,organ büyümesi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iliğin genişlemesi sonucu çeşitli iskelet değişiklikleri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oluşur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050" dirty="0"/>
              <a:t/>
            </a:r>
            <a:br>
              <a:rPr lang="tr-TR" sz="1050" dirty="0"/>
            </a:br>
            <a:endParaRPr lang="tr-TR" sz="1050" dirty="0"/>
          </a:p>
        </p:txBody>
      </p:sp>
      <p:pic>
        <p:nvPicPr>
          <p:cNvPr id="4" name="Resim 3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CANAN\Desktop\talasemi-beb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60" y="1124744"/>
            <a:ext cx="216024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00" cy="1143000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TALASEMİ MAJÖR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4016" y="1600200"/>
            <a:ext cx="73544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esim 3" descr="C:\Users\kezban.maden\Desktop\HSGM-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6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TALASEMİ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MAJÖR’DE TEDAVİ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5256584" cy="5279192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Talasemi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Majör’ün özel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tedavisi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yoktur 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Tedavi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bulgulara yöneliktir 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Anemiye bağlı belirtilerin giderilmesinde en etkili yol </a:t>
            </a: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 </a:t>
            </a:r>
            <a:r>
              <a:rPr lang="tr-T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naklidir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 nakline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 olarak vücutta biriken </a:t>
            </a: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şelasyon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 ile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uzaklaştırılır 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Bugün için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Majör Talasemi’nin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 tedavisi </a:t>
            </a: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kemik iliği </a:t>
            </a:r>
            <a:r>
              <a:rPr lang="tr-T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naklidir</a:t>
            </a:r>
            <a:endParaRPr lang="tr-T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slihan.ugur\Desktop\567393-da-pomogneme-se-bara-nulta-pozitiv-krvna-grupa-za-5-godishniot-andrej-tripuno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579531" cy="3744416"/>
          </a:xfrm>
          <a:prstGeom prst="rect">
            <a:avLst/>
          </a:prstGeom>
          <a:noFill/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9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TALASEMİ MAJÖR’DE TEDAVİ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CANAN\Desktop\talasemi_dem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265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211960" y="1988840"/>
            <a:ext cx="4716016" cy="41549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Demir birikimini önlemek amacıyla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hastalara genellikle 3 yaş civarında özel bir pompa ile haftanın en az 5 günü, 8-12 saat süren deri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altına verilen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ilaç (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desferrioksamin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başlanır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yıllarda ağızdan alınan tablet şeklindeki ilaçlar da doktorun uygun gördüğü hastalarda kullanılmaya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başlanmıştır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Resim 5" descr="C:\Users\kezban.maden\Desktop\HSGM-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ikdörtgen 6"/>
          <p:cNvSpPr/>
          <p:nvPr/>
        </p:nvSpPr>
        <p:spPr>
          <a:xfrm>
            <a:off x="4788024" y="1340768"/>
            <a:ext cx="3528392" cy="50405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ŞELASYON TEDAVİSİ 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69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24750" y="548680"/>
            <a:ext cx="7294499" cy="1224135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 ve Orak Hücreli Anemi Taşıyıcılığı Nasıl Anlaşılır?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5040560" cy="4464496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Evlilik öncesi çiftler özel bir kan testi yaptırmalıdır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Öncelikle erkek eş adayına kan testi uygulanır. Taşıyıcı yada hastalık durumunda kadın eş adayından da kan alınarak tarama tamamlanır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testin amacı evlenmeyi engellemek değil taşıyıcılığın tespit edilmesi ve hasta çocukların doğmasını önlemektir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married cou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436268" cy="2824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2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718435" cy="864096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 Noktalar!!</a:t>
            </a:r>
            <a:endParaRPr lang="tr-T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2"/>
          <p:cNvSpPr txBox="1">
            <a:spLocks noGrp="1"/>
          </p:cNvSpPr>
          <p:nvPr>
            <p:ph type="subTitle" idx="1"/>
          </p:nvPr>
        </p:nvSpPr>
        <p:spPr>
          <a:xfrm>
            <a:off x="323528" y="1124744"/>
            <a:ext cx="8280920" cy="53285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Talasemi ve Orak Hücreli Anemi taşıyıcılarının büyük çoğunluğu bu hastalığı taşıdıklarını bilmezler</a:t>
            </a:r>
          </a:p>
          <a:p>
            <a:pPr>
              <a:buBlip>
                <a:blip r:embed="rId3"/>
              </a:buBlip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 hasta bir çocuk sahibi olduklarında ya da özel kan testi yaptırdıklarında öğrenirler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Talasemi ve Orak Hücreli Anemi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evliliğe engel değildir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Talasemi ve Orak Hücreli Anemi taşıyıcılığı 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bulaşıcı değildir. Temasla yada başka bir şekilde bulaşmaz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Talasemi ve Orak Hücreli Anemi taşıyıcılığı kalıtsal bir özelliktir</a:t>
            </a: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Taşıyıcı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çiftler prenatal tanı yöntemleri kullanılarak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sağlıklı bir bebek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sahibi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olabilirler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Ancak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gebelik gerçekleşmeden önce mutasyonların belirlenmesi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Ebeveynlerdeki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mutasyonlara göre fetüsün hasta ya da sağlıklı olabileceği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belirlenebilir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Hemoglobinopatilerin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çeşitli tipleri anne ya da babadan genler yoluyla çocuğa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aktarılır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tr-TR" altLang="tr-TR" sz="2800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2400" dirty="0" smtClean="0"/>
          </a:p>
        </p:txBody>
      </p:sp>
      <p:pic>
        <p:nvPicPr>
          <p:cNvPr id="5" name="Picture 2" descr="C:\Users\ceren.armut1\Desktop\ok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1"/>
            <a:ext cx="1152128" cy="11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Preimplantasyon Genetik Tanı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 ikisi de taşıyıcı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 çiftlerin; sperm  ve  yumurtaları  ayıklanıp, sağlam  dokular  birleştirilip, tüp  bebek  yöntemiyle 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rahime  yerleştirilir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yöntem; Talasemi  hastası  çocuğu  olup, 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kök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hücre  nakli 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amacıyla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doku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uyumlu kardeş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yapmak 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isteyen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çiftler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  </a:t>
            </a:r>
            <a:r>
              <a:rPr lang="tr-T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 </a:t>
            </a:r>
            <a:endParaRPr lang="tr-T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eliha.babayigit\Desktop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816423" cy="25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81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31640" y="620689"/>
            <a:ext cx="6984776" cy="792087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Gerekçe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4896544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Kalıtsal Kan Hastalıklarının erken dönemde  saptanması ve önlenmesi amacı ile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 3960 sayılı K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alıtsal 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astalıkları 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ücadele 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anunu</a:t>
            </a:r>
            <a:r>
              <a:rPr 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çıkarılmıştır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kanun;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Başta 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alasemi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 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endParaRPr lang="tr-T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emofili</a:t>
            </a:r>
          </a:p>
          <a:p>
            <a:pPr lvl="1" algn="l">
              <a:buFont typeface="Arial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 hücreli anemi</a:t>
            </a:r>
          </a:p>
          <a:p>
            <a:pPr lvl="1" algn="l">
              <a:buFont typeface="Arial" pitchFamily="34" charset="0"/>
              <a:buChar char="•"/>
            </a:pP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ritrosit enzim hastalıkları  gibi kalıtsal kan hastalıklarını </a:t>
            </a:r>
            <a:r>
              <a:rPr lang="tr-T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kapsamaktadır.</a:t>
            </a:r>
          </a:p>
          <a:p>
            <a:pPr lvl="1" algn="l"/>
            <a:endParaRPr lang="tr-TR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ts val="0"/>
              </a:spcBef>
            </a:pPr>
            <a:r>
              <a:rPr kumimoji="1" lang="tr-TR" sz="2400" dirty="0" smtClean="0">
                <a:solidFill>
                  <a:schemeClr val="tx1"/>
                </a:solidFill>
                <a:latin typeface="Times New Roman" pitchFamily="18" charset="0"/>
              </a:rPr>
              <a:t>Sağlık </a:t>
            </a:r>
            <a:r>
              <a:rPr kumimoji="1" lang="tr-TR" sz="2400" dirty="0">
                <a:solidFill>
                  <a:schemeClr val="tx1"/>
                </a:solidFill>
                <a:latin typeface="Times New Roman" pitchFamily="18" charset="0"/>
              </a:rPr>
              <a:t>Bakanlığı tarafından, 2003 yılında </a:t>
            </a:r>
            <a:r>
              <a:rPr kumimoji="1" lang="tr-TR" sz="2400" dirty="0" smtClean="0">
                <a:solidFill>
                  <a:schemeClr val="tx1"/>
                </a:solidFill>
                <a:latin typeface="Times New Roman" pitchFamily="18" charset="0"/>
              </a:rPr>
              <a:t>Hemoglobinopatilere </a:t>
            </a:r>
            <a:r>
              <a:rPr kumimoji="1" lang="tr-TR" sz="2400" dirty="0">
                <a:solidFill>
                  <a:schemeClr val="tx1"/>
                </a:solidFill>
                <a:latin typeface="Times New Roman" pitchFamily="18" charset="0"/>
              </a:rPr>
              <a:t>bağlı morbidite ve mortalitenin azaltılması amacıyla Ulusal Hemoglobinopati Kontrol Programı  </a:t>
            </a:r>
            <a:r>
              <a:rPr kumimoji="1" lang="tr-TR" sz="2400" dirty="0" smtClean="0">
                <a:solidFill>
                  <a:schemeClr val="tx1"/>
                </a:solidFill>
                <a:latin typeface="Times New Roman" pitchFamily="18" charset="0"/>
              </a:rPr>
              <a:t>başlatılmış ve 2018 yılı itibariyle 81 ilde evlilik öncesinde çiftlere ve riskli gruplara tarama uygulanmaktadır.</a:t>
            </a:r>
            <a:endParaRPr lang="tr-T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buFont typeface="Arial" pitchFamily="34" charset="0"/>
              <a:buChar char="•"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6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624736" cy="77809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HEDEFİMİZ</a:t>
            </a:r>
            <a:endParaRPr lang="tr-T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007604" y="1268760"/>
            <a:ext cx="7128792" cy="31854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Hemoglobinopatilerin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önlenmesiyle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Ülkemize sağlıklı nesiller kazandırmaktır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 hedefe ulaşmanın yolu;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Evlilik öncesi taşıyıcıların belirlenmesi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Doğum  öncesi tanı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Genetik danışma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Eğitim  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hild th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51486"/>
            <a:ext cx="3775844" cy="2204864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3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440160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 ve orak hücreli anemi </a:t>
            </a: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genetik ve </a:t>
            </a:r>
            <a:r>
              <a:rPr lang="tr-TR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önlenebilir </a:t>
            </a:r>
            <a:r>
              <a:rPr lang="tr-TR" sz="3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hastalıklardır</a:t>
            </a:r>
            <a:r>
              <a:rPr lang="tr-T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Evlilik </a:t>
            </a: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öncesi </a:t>
            </a:r>
            <a:r>
              <a:rPr lang="tr-T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verilecek </a:t>
            </a: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 örneği sağlıklı </a:t>
            </a:r>
            <a:r>
              <a:rPr lang="tr-T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bebeklerin </a:t>
            </a:r>
            <a:r>
              <a:rPr lang="tr-TR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doğması için açılan </a:t>
            </a:r>
            <a:r>
              <a:rPr lang="tr-TR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kapıdır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ltbilgi Yer Tutucusu 6"/>
          <p:cNvSpPr>
            <a:spLocks noGrp="1"/>
          </p:cNvSpPr>
          <p:nvPr>
            <p:ph type="ftr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Ergen Sağlığı Daire Başkanlığı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508104" y="5229200"/>
            <a:ext cx="3456384" cy="6480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Teşekkürler..</a:t>
            </a:r>
          </a:p>
        </p:txBody>
      </p:sp>
      <p:pic>
        <p:nvPicPr>
          <p:cNvPr id="1026" name="Picture 2" descr="C:\Users\aslihan.ugur\Desktop\tim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849" y="2852936"/>
            <a:ext cx="2533247" cy="2088232"/>
          </a:xfrm>
          <a:prstGeom prst="rect">
            <a:avLst/>
          </a:prstGeom>
          <a:noFill/>
        </p:spPr>
      </p:pic>
      <p:pic>
        <p:nvPicPr>
          <p:cNvPr id="1027" name="Picture 3" descr="C:\Users\aslihan.ugur\Desktop\D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2016224" cy="198734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852936"/>
            <a:ext cx="23829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36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864269"/>
          </a:xfrm>
        </p:spPr>
        <p:txBody>
          <a:bodyPr>
            <a:norm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ORAK HÜCRELİ ANEMİ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412776"/>
            <a:ext cx="4114800" cy="4943574"/>
          </a:xfrm>
        </p:spPr>
        <p:txBody>
          <a:bodyPr>
            <a:normAutofit fontScale="40000" lnSpcReduction="20000"/>
          </a:bodyPr>
          <a:lstStyle/>
          <a:p>
            <a:pPr marL="0">
              <a:lnSpc>
                <a:spcPct val="160000"/>
              </a:lnSpc>
              <a:spcBef>
                <a:spcPts val="95"/>
              </a:spcBef>
            </a:pPr>
            <a:r>
              <a:rPr lang="tr-T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Hemoglobinin bir bölümü alyuvarları sert ve orak şekline dönüştüren çubuk benzeri yapılar oluşturur. </a:t>
            </a:r>
            <a:endParaRPr lang="tr-TR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60000"/>
              </a:lnSpc>
              <a:spcBef>
                <a:spcPts val="95"/>
              </a:spcBef>
            </a:pPr>
            <a:r>
              <a:rPr lang="tr-T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hücreler küçük kan damarlarını tıkayarak bazı organların ya da dokuların yeterli oksijen almasını engeller</a:t>
            </a:r>
            <a:r>
              <a:rPr lang="tr-T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lnSpc>
                <a:spcPct val="160000"/>
              </a:lnSpc>
              <a:spcBef>
                <a:spcPts val="95"/>
              </a:spcBef>
            </a:pPr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durum, şiddetli ağrı ataklarına neden olabilir.</a:t>
            </a:r>
            <a:endParaRPr lang="tr-TR" altLang="tr-TR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60000"/>
              </a:lnSpc>
              <a:spcBef>
                <a:spcPts val="95"/>
              </a:spcBef>
            </a:pPr>
            <a:r>
              <a:rPr lang="tr-TR" altLang="tr-T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  <a:r>
              <a:rPr lang="tr-TR" altLang="tr-T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genindeki bir değişimden kaynaklanmaktadır </a:t>
            </a:r>
          </a:p>
          <a:p>
            <a:pPr marL="0">
              <a:lnSpc>
                <a:spcPct val="160000"/>
              </a:lnSpc>
              <a:spcBef>
                <a:spcPts val="95"/>
              </a:spcBef>
            </a:pPr>
            <a:r>
              <a:rPr lang="tr-TR" altLang="tr-T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durumda alyuvarlar yeterli oksijeni taşıyamazlar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Ergen Sağlığı Daire Başkanlığı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19C3-FD92-42BA-99F1-05CFB5D255D1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7" name="Resim 6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ww.adanaozon.net/upload/2010/03/orak-hucreli-ane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392488" cy="352839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5616" y="274639"/>
            <a:ext cx="7571184" cy="634081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Orak Hücreli Anemi ’de Belirtiler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31606"/>
          </a:xfrm>
        </p:spPr>
        <p:txBody>
          <a:bodyPr>
            <a:noAutofit/>
          </a:bodyPr>
          <a:lstStyle/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Kemiklerde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kaslarda ya da karında günlerce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şiddetli ağrı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Halsizlik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solgunluk ve nefes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darlığı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Retina, dolaşımdaki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alyuvarlardan yeterince beslenemediğinde görme sorunları ya da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körlük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Karaciğerde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işlev bozukluğu (sarılık) nedeniyle derinin ve gözlerin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sararması ve ç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ocuklarda splenomegali (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Dalak büyümesi) görülür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Çocuklarda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büyümenin ve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pubertenin gecikmesi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Enfeksiyonlara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düzeyde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yatkınlık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Beyindeki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kan damarlarının beynin bazı bölümlerinde hasara neden olabilecek biçimde daralması ya da tıkanması (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inme)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Enfeksiyonun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da akciğerde sıkışıp kalan orak hücrelerin neden olduğu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 oluşabilir.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Ergen Sağlığı Daire Başkanlığı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19C3-FD92-42BA-99F1-05CFB5D255D1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7" name="Resim 6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3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5616" y="274639"/>
            <a:ext cx="7571184" cy="634081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Orak Hücreli Anemi ’de Belirtiler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31606"/>
          </a:xfrm>
        </p:spPr>
        <p:txBody>
          <a:bodyPr>
            <a:noAutofit/>
          </a:bodyPr>
          <a:lstStyle/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Kemiklerde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kaslarda ya da karında günlerce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şiddetli ağrı 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Halsizlik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solgunluk ve nefes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darlığı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Retina, dolaşımdaki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alyuvarlardan yeterince beslenemediğinde görme sorunları ya da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körlük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Karaciğerde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işlev bozukluğu (sarılık) nedeniyle derinin ve gözlerin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sararması ve ç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ocuklarda splenomegali (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Dalak büyümesi) görülür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Çocuklarda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büyümenin ve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pubertenin gecikmesi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Enfeksiyonlara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düzeyde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yatkınlık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Beyindeki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kan damarlarının beynin bazı bölümlerinde hasara neden olabilecek biçimde daralması ya da tıkanması (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inme)</a:t>
            </a:r>
          </a:p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Enfeksiyonun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 da akciğerde sıkışıp kalan orak hücrelerin neden olduğu </a:t>
            </a: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komplikasyonlar oluşabilir.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Ergen Sağlığı Daire Başkanlığı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19C3-FD92-42BA-99F1-05CFB5D255D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7" name="Resim 6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8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864269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Orak Hücreli Anemi de Tedavi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Antibiyotikler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bebeklerde enfeksiyonları önlemeye yardımcı olur ve ağrı kesiciler (ağızdan ya da damar yoluyla), damar yoluyla alınan sıvılar ve oksijen solumak ağrı ataklarının tedavisinde yararlı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olur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transfüzyonu, dolaşımdaki alyuvar sayısını artırarak aneminin düzeltilmesine yardımcı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olur.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Hidroksiüre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erişkinlerde yararlı olabilir, ancak çocuklarda tedaviye ilişkin araştırmalar devam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etmektedir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</a:t>
            </a:r>
            <a:r>
              <a:rPr lang="tr-T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Ergen Sağlığı Daire Başkanlığı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19C3-FD92-42BA-99F1-05CFB5D255D1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7" name="Resim 6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576063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4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208912" cy="5040560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Clr>
                <a:srgbClr val="FF0066"/>
              </a:buClr>
              <a:buSzPct val="90000"/>
              <a:defRPr/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sz="3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Clr>
                <a:srgbClr val="FF0066"/>
              </a:buClr>
              <a:buSzPct val="90000"/>
              <a:defRPr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Vücudun yeterli miktarda ve yüksek kalitede kan </a:t>
            </a: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üretimini </a:t>
            </a: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engelleyen, </a:t>
            </a:r>
            <a:r>
              <a:rPr lang="tr-T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önlenebilir,</a:t>
            </a: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kalıtsal geçişli bir grup </a:t>
            </a: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hastalıktır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buClr>
                <a:srgbClr val="FF0066"/>
              </a:buClr>
              <a:buSzPct val="90000"/>
              <a:defRPr/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dahil, tüm Akdeniz ülkelerinde önemli </a:t>
            </a:r>
            <a:r>
              <a:rPr lang="tr-T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halk sağlığı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sorunudur.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maliyeti yüksek, ancak korunmak ucuz ve kolaydır</a:t>
            </a: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buClr>
                <a:srgbClr val="FF0066"/>
              </a:buClr>
              <a:buSzPct val="90000"/>
              <a:defRPr/>
            </a:pP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buClr>
                <a:srgbClr val="FF0066"/>
              </a:buClr>
              <a:buSzPct val="90000"/>
              <a:defRPr/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Ülkemizde sık görülmesinin nedeni ise;</a:t>
            </a: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Akraba evlilikleri oranının yüksek olması (1/4)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Akraba evliliklerinin en çok birinci dereceden </a:t>
            </a:r>
            <a:endParaRPr lang="tr-TR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akrabalar 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arasında gerçekleşmesi (%70)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Anadolu’da yıllar boyunca çok çeşitli ırk 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kültürlerin yaşamasından </a:t>
            </a:r>
            <a:r>
              <a:rPr lang="tr-T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kaynaklanmaktadır</a:t>
            </a:r>
            <a:endParaRPr lang="tr-T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tr-TR" sz="3100" dirty="0"/>
          </a:p>
        </p:txBody>
      </p:sp>
      <p:pic>
        <p:nvPicPr>
          <p:cNvPr id="5" name="Picture 2" descr="C:\Users\meliha.babayigit\Desktop\talasem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52839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etin kutusu"/>
          <p:cNvSpPr txBox="1"/>
          <p:nvPr/>
        </p:nvSpPr>
        <p:spPr>
          <a:xfrm>
            <a:off x="3563888" y="620688"/>
            <a:ext cx="207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TALASEMİ</a:t>
            </a:r>
            <a:endParaRPr lang="tr-TR" sz="2800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8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56798" y="476672"/>
            <a:ext cx="6430403" cy="1008112"/>
          </a:xfrm>
        </p:spPr>
        <p:txBody>
          <a:bodyPr>
            <a:normAutofit/>
          </a:bodyPr>
          <a:lstStyle/>
          <a:p>
            <a:r>
              <a:rPr lang="tr-TR" alt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Talasemi Nedir? </a:t>
            </a:r>
            <a:endParaRPr lang="tr-TR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5688632" cy="475252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>
              <a:buFontTx/>
              <a:buBlip>
                <a:blip r:embed="rId3"/>
              </a:buBlip>
            </a:pPr>
            <a:r>
              <a:rPr lang="tr-TR" alt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Talasemi 3-4 aylıkken başlayan, sürekli kan nakli gerektiren çok ciddi bir kan hastalığıdır </a:t>
            </a:r>
          </a:p>
          <a:p>
            <a:pPr algn="l"/>
            <a:endParaRPr lang="tr-TR" alt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Blip>
                <a:blip r:embed="rId3"/>
              </a:buBlip>
            </a:pPr>
            <a:r>
              <a:rPr lang="tr-TR" alt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Halsizlik, solgunluk iştahsızlık, huzursuzluk, karaciğer-dalak büyümesi sonucu karın şişliği, sık sık ateşlenme iskelet sisteminde değişiklik, yüz ve kafa kemiklerinden başlayarak kemiklerde değişiklik ve tipik bir yüz görünümü ortaya çıkar</a:t>
            </a:r>
          </a:p>
          <a:p>
            <a:pPr algn="l"/>
            <a:endParaRPr lang="tr-TR" alt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Blip>
                <a:blip r:embed="rId3"/>
              </a:buBlip>
            </a:pPr>
            <a:r>
              <a:rPr lang="tr-TR" alt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Talasemi hastaları hayatları boyunca düzenli tedavi görmek zorundadırlar</a:t>
            </a:r>
          </a:p>
          <a:p>
            <a:pPr algn="l"/>
            <a:endParaRPr lang="tr-TR" altLang="tr-T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Blip>
                <a:blip r:embed="rId3"/>
              </a:buBlip>
            </a:pPr>
            <a:r>
              <a:rPr lang="tr-TR" altLang="tr-T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Uygulanan tedaviler zor ve pahalıdır</a:t>
            </a:r>
          </a:p>
          <a:p>
            <a:pPr algn="l"/>
            <a:endParaRPr lang="tr-TR" alt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eski.gif (44527 byte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51961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8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C:\Users\kezban.maden\Desktop\HSGM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48072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73723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Çocuk ve Ergen Sağlığı Daire Başkanlığı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1235</Words>
  <Application>Microsoft Office PowerPoint</Application>
  <PresentationFormat>Ekran Gösterisi (4:3)</PresentationFormat>
  <Paragraphs>167</Paragraphs>
  <Slides>21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Ofis Teması</vt:lpstr>
      <vt:lpstr>PowerPoint Sunusu</vt:lpstr>
      <vt:lpstr>                        Gerekçe</vt:lpstr>
      <vt:lpstr>ORAK HÜCRELİ ANEMİ</vt:lpstr>
      <vt:lpstr>Orak Hücreli Anemi ’de Belirtiler</vt:lpstr>
      <vt:lpstr>Orak Hücreli Anemi ’de Belirtiler</vt:lpstr>
      <vt:lpstr>Orak Hücreli Anemi de Tedavi</vt:lpstr>
      <vt:lpstr>PowerPoint Sunusu</vt:lpstr>
      <vt:lpstr>Talasemi Nedir? </vt:lpstr>
      <vt:lpstr>PowerPoint Sunusu</vt:lpstr>
      <vt:lpstr>Talasemi Tipleri</vt:lpstr>
      <vt:lpstr>Talasemi Taşıyıcılığı</vt:lpstr>
      <vt:lpstr>Talasemi’nin Tipleri</vt:lpstr>
      <vt:lpstr>Talasemi’nin Tipleri</vt:lpstr>
      <vt:lpstr>TALASEMİ MAJÖR</vt:lpstr>
      <vt:lpstr>TALASEMİ MAJÖR’DE TEDAVİ</vt:lpstr>
      <vt:lpstr>TALASEMİ MAJÖR’DE TEDAVİ</vt:lpstr>
      <vt:lpstr>Talasemi ve Orak Hücreli Anemi Taşıyıcılığı Nasıl Anlaşılır?</vt:lpstr>
      <vt:lpstr>Önemli Noktalar!!</vt:lpstr>
      <vt:lpstr>Preimplantasyon Genetik Tanı</vt:lpstr>
      <vt:lpstr>HEDEFİMİZ</vt:lpstr>
      <vt:lpstr> Talasemi ve orak hücreli anemi genetik ve önlenebilir hastalıklardır Evlilik öncesi verilecek kan örneği sağlıklı bebeklerin doğması için açılan bir kapıdır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TALASEMİ</dc:title>
  <dc:creator>MELİHA BABAYİĞİT</dc:creator>
  <cp:lastModifiedBy>sad</cp:lastModifiedBy>
  <cp:revision>84</cp:revision>
  <dcterms:created xsi:type="dcterms:W3CDTF">2018-02-16T08:14:57Z</dcterms:created>
  <dcterms:modified xsi:type="dcterms:W3CDTF">2018-11-12T08:47:20Z</dcterms:modified>
  <cp:contentStatus/>
</cp:coreProperties>
</file>